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Arial Unicode MS" panose="020B0604020202020204" pitchFamily="34" charset="-122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634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140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323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558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825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76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728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975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654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236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90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43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209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548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435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29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99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55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838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85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</a:defRPr>
            </a:lvl1pPr>
          </a:lstStyle>
          <a:p>
            <a:fld id="{C764DE79-268F-4C1A-8933-263129D2AF90}" type="datetimeFigureOut">
              <a:rPr lang="en-US" smtClean="0"/>
              <a:pPr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2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宋体" panose="02010600030101010101" pitchFamily="2" charset="-122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8533" y="2098352"/>
            <a:ext cx="40230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030303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波士顿</a:t>
            </a:r>
            <a:r>
              <a:rPr lang="en-US" sz="4450" dirty="0">
                <a:solidFill>
                  <a:srgbClr val="030303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房价预测</a:t>
            </a:r>
            <a:endParaRPr lang="en-US" sz="4450" dirty="0">
              <a:latin typeface="宋体" panose="02010600030101010101" pitchFamily="2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本次演示将介绍</a:t>
            </a:r>
            <a:r>
              <a:rPr lang="zh-CN" alt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用线性回归模型预测</a:t>
            </a:r>
            <a:r>
              <a:rPr 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房价</a:t>
            </a:r>
            <a:r>
              <a:rPr lang="zh-CN" alt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的</a:t>
            </a:r>
            <a:r>
              <a:rPr 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案例。内容</a:t>
            </a:r>
            <a:r>
              <a:rPr lang="zh-CN" alt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包括流程设计和</a:t>
            </a:r>
            <a:r>
              <a:rPr 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可视化设计。</a:t>
            </a:r>
            <a:endParaRPr lang="en-US" sz="1750" dirty="0">
              <a:latin typeface="宋体" panose="02010600030101010101" pitchFamily="2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3067" y="4965263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5BF00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70040" y="4931331"/>
            <a:ext cx="12784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Bold" pitchFamily="34" charset="-120"/>
              </a:rPr>
              <a:t>作者：</a:t>
            </a:r>
            <a:r>
              <a:rPr lang="zh-CN" altLang="en-US" sz="2200" b="1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Bold" pitchFamily="34" charset="-120"/>
              </a:rPr>
              <a:t>刘涛</a:t>
            </a:r>
            <a:endParaRPr lang="en-US" sz="22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9304" y="403054"/>
            <a:ext cx="2425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CN" altLang="en-US" sz="4450" dirty="0">
                <a:latin typeface="宋体" panose="02010600030101010101" pitchFamily="2" charset="-122"/>
              </a:rPr>
              <a:t>流程设计</a:t>
            </a:r>
            <a:endParaRPr lang="en-US" sz="4450" dirty="0">
              <a:latin typeface="宋体" panose="02010600030101010101" pitchFamily="2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09882" y="24216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05799" y="2506614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1</a:t>
            </a:r>
            <a:endParaRPr lang="en-US" sz="2650" dirty="0">
              <a:latin typeface="宋体" panose="02010600030101010101" pitchFamily="2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>
              <a:latin typeface="宋体" panose="02010600030101010101" pitchFamily="2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宋体" panose="02010600030101010101" pitchFamily="2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807" y="24216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28791" y="2491086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2</a:t>
            </a:r>
            <a:endParaRPr lang="en-US" sz="2650" dirty="0">
              <a:latin typeface="宋体" panose="02010600030101010101" pitchFamily="2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55238" y="2499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CN" altLang="en-US" sz="2200" dirty="0">
                <a:latin typeface="宋体" panose="02010600030101010101" pitchFamily="2" charset="-122"/>
              </a:rPr>
              <a:t>线性回归模型</a:t>
            </a:r>
            <a:endParaRPr lang="en-US" sz="2200" dirty="0">
              <a:latin typeface="宋体" panose="02010600030101010101" pitchFamily="2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55239" y="2853919"/>
            <a:ext cx="21703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运用简单的线性回归模型，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并用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MSE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评估模型损失</a:t>
            </a:r>
            <a:endParaRPr 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09880" y="47653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63114" y="4850367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3</a:t>
            </a:r>
            <a:endParaRPr lang="en-US" sz="2650" dirty="0">
              <a:latin typeface="宋体" panose="02010600030101010101" pitchFamily="2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4843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altLang="zh-CN" sz="2200" dirty="0">
                <a:latin typeface="宋体" panose="02010600030101010101" pitchFamily="2" charset="-122"/>
              </a:rPr>
              <a:t>K</a:t>
            </a:r>
            <a:r>
              <a:rPr lang="zh-CN" altLang="en-US" sz="2200" dirty="0">
                <a:latin typeface="宋体" panose="02010600030101010101" pitchFamily="2" charset="-122"/>
              </a:rPr>
              <a:t>折交叉验证（</a:t>
            </a:r>
            <a:r>
              <a:rPr lang="en-US" altLang="zh-CN" sz="2200" dirty="0">
                <a:latin typeface="宋体" panose="02010600030101010101" pitchFamily="2" charset="-122"/>
              </a:rPr>
              <a:t>K=5</a:t>
            </a:r>
            <a:r>
              <a:rPr lang="zh-CN" altLang="en-US" sz="2200" dirty="0">
                <a:latin typeface="宋体" panose="02010600030101010101" pitchFamily="2" charset="-122"/>
              </a:rPr>
              <a:t>）</a:t>
            </a:r>
            <a:endParaRPr lang="en-US" sz="2200" dirty="0">
              <a:latin typeface="宋体" panose="02010600030101010101" pitchFamily="2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19138" y="5498186"/>
            <a:ext cx="2975879" cy="845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运用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折交叉验证，</a:t>
            </a:r>
            <a:r>
              <a:rPr lang="zh-CN" altLang="en-US" sz="1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显著降低单次划分</a:t>
            </a:r>
            <a:endParaRPr lang="en-US" altLang="zh-CN" sz="1400" b="0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zh-CN" altLang="en-US" sz="1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的随机误差，减少数据的浪费。</a:t>
            </a:r>
            <a:endParaRPr 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DE2CA2-7A8B-296D-713B-2EF830B64E98}"/>
              </a:ext>
            </a:extLst>
          </p:cNvPr>
          <p:cNvSpPr txBox="1"/>
          <p:nvPr/>
        </p:nvSpPr>
        <p:spPr>
          <a:xfrm>
            <a:off x="7017306" y="25066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</a:rPr>
              <a:t>数据预处理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DD080D-AA69-2662-B708-AC320111C102}"/>
              </a:ext>
            </a:extLst>
          </p:cNvPr>
          <p:cNvSpPr txBox="1"/>
          <p:nvPr/>
        </p:nvSpPr>
        <p:spPr>
          <a:xfrm>
            <a:off x="7017306" y="2931322"/>
            <a:ext cx="28777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从网址中下载数据，对数据进行缺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失值处理并对非字符串数据进行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Z-score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处理，对字符串数据进行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ONE-HOT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编码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DF22051-F364-0259-9C47-23C196173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335" y="4709362"/>
            <a:ext cx="512108" cy="51210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BD1D081-87DF-51C7-018F-2EBF6113229A}"/>
              </a:ext>
            </a:extLst>
          </p:cNvPr>
          <p:cNvSpPr txBox="1"/>
          <p:nvPr/>
        </p:nvSpPr>
        <p:spPr>
          <a:xfrm>
            <a:off x="10248864" y="4668861"/>
            <a:ext cx="35618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zh-CN" altLang="en-US" sz="265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15791-3B10-E06E-7D29-73217D5F8D15}"/>
              </a:ext>
            </a:extLst>
          </p:cNvPr>
          <p:cNvSpPr txBox="1"/>
          <p:nvPr/>
        </p:nvSpPr>
        <p:spPr>
          <a:xfrm>
            <a:off x="10955239" y="4764277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Amad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优化器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2772E7-7219-192D-C732-A37B765802A2}"/>
              </a:ext>
            </a:extLst>
          </p:cNvPr>
          <p:cNvSpPr txBox="1"/>
          <p:nvPr/>
        </p:nvSpPr>
        <p:spPr>
          <a:xfrm>
            <a:off x="10955238" y="549818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i="0" dirty="0">
                <a:effectLst/>
                <a:latin typeface="宋体" panose="02010600030101010101" pitchFamily="2" charset="-122"/>
              </a:rPr>
              <a:t>通过计算梯度的一阶矩（均值）和二阶矩</a:t>
            </a:r>
            <a:endParaRPr lang="en-US" altLang="zh-CN" sz="1400" b="0" i="0" dirty="0">
              <a:effectLst/>
              <a:latin typeface="宋体" panose="02010600030101010101" pitchFamily="2" charset="-122"/>
            </a:endParaRPr>
          </a:p>
          <a:p>
            <a:r>
              <a:rPr lang="zh-CN" altLang="en-US" sz="1400" b="0" i="0" dirty="0">
                <a:effectLst/>
                <a:latin typeface="宋体" panose="02010600030101010101" pitchFamily="2" charset="-122"/>
              </a:rPr>
              <a:t>（方差）为不同参数设计自适应学习率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77927E4-A132-FC15-2BED-67FE3B5B635B}"/>
              </a:ext>
            </a:extLst>
          </p:cNvPr>
          <p:cNvSpPr txBox="1"/>
          <p:nvPr/>
        </p:nvSpPr>
        <p:spPr>
          <a:xfrm>
            <a:off x="1699200" y="601349"/>
            <a:ext cx="203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数据预处理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93EA67-FDF4-3A70-5A47-7020DA9B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92" y="601349"/>
            <a:ext cx="512108" cy="5121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33EF55-9F19-4006-DD7E-8193F4F9184F}"/>
              </a:ext>
            </a:extLst>
          </p:cNvPr>
          <p:cNvSpPr txBox="1"/>
          <p:nvPr/>
        </p:nvSpPr>
        <p:spPr>
          <a:xfrm>
            <a:off x="1292303" y="672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</a:rPr>
              <a:t>1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2B1D7B-2A9A-CEAE-33D6-7B42B5F4D8BF}"/>
              </a:ext>
            </a:extLst>
          </p:cNvPr>
          <p:cNvSpPr txBox="1"/>
          <p:nvPr/>
        </p:nvSpPr>
        <p:spPr>
          <a:xfrm>
            <a:off x="1219031" y="1184845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</a:rPr>
              <a:t>通过网址下载到初始数据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1FB7CC93-B6E8-0835-EFAD-815C36B13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303" y="1519201"/>
            <a:ext cx="3113322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代码：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def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宋体" panose="02010600030101010101" pitchFamily="2" charset="-122"/>
                <a:ea typeface="JetBrains Mono"/>
              </a:rPr>
              <a:t>download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cache_dir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=os.path.join(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'..'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'data'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)):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assert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in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DATA_HUB,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f"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宋体" panose="02010600030101010101" pitchFamily="2" charset="-122"/>
                <a:ea typeface="JetBrains Mono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宋体" panose="02010600030101010101" pitchFamily="2" charset="-122"/>
                <a:ea typeface="JetBrains Mono"/>
              </a:rPr>
              <a:t>}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  <a:cs typeface="Courier New" panose="02070309020205020404" pitchFamily="49" charset="0"/>
              </a:rPr>
              <a:t>不存在于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宋体" panose="02010600030101010101" pitchFamily="2" charset="-122"/>
                <a:ea typeface="JetBrains Mono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DATA_HUB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宋体" panose="02010600030101010101" pitchFamily="2" charset="-122"/>
                <a:ea typeface="JetBrains Mono"/>
              </a:rPr>
              <a:t>}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"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url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sha1_hash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 DATA_HUB[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]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os.makedirs(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cache_dir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JetBrains Mono"/>
              </a:rPr>
              <a:t>exist_ok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 os.path.join(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cache_dir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url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.split(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'/'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)[-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])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if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os.path.exists(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sha1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 hashlib.sha1()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with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JetBrains Mono"/>
              </a:rPr>
              <a:t>open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'rb'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as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while 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data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.read(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1048576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if not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data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break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sha1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.update(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data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if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sha1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.hexdigest() ==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sha1_hash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return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JetBrains Mono"/>
              </a:rPr>
              <a:t>print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f'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  <a:cs typeface="Courier New" panose="02070309020205020404" pitchFamily="49" charset="0"/>
              </a:rPr>
              <a:t>正在从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宋体" panose="02010600030101010101" pitchFamily="2" charset="-122"/>
                <a:ea typeface="JetBrains Mono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url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宋体" panose="02010600030101010101" pitchFamily="2" charset="-122"/>
                <a:ea typeface="JetBrains Mono"/>
              </a:rPr>
              <a:t>}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  <a:cs typeface="Courier New" panose="02070309020205020404" pitchFamily="49" charset="0"/>
              </a:rPr>
              <a:t>下载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宋体" panose="02010600030101010101" pitchFamily="2" charset="-122"/>
                <a:ea typeface="JetBrains Mono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宋体" panose="02010600030101010101" pitchFamily="2" charset="-122"/>
                <a:ea typeface="JetBrains Mono"/>
              </a:rPr>
              <a:t>}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...'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 requests.get(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url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JetBrains Mono"/>
              </a:rPr>
              <a:t>stream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JetBrains Mono"/>
              </a:rPr>
              <a:t>verify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with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JetBrains Mono"/>
              </a:rPr>
              <a:t>open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'wb'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as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.write(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.content)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return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def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宋体" panose="02010600030101010101" pitchFamily="2" charset="-122"/>
                <a:ea typeface="JetBrains Mono"/>
              </a:rPr>
              <a:t>download_extract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folder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None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):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 download(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base_dir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 os.path.dirname(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data_dir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ext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 os.path.splitext(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if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ext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'.zip'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 zipfile.ZipFile(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'r'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elif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ext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in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'.tar'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'.gz'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 tarfile.open(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'r'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else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assert False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  <a:cs typeface="Courier New" panose="02070309020205020404" pitchFamily="49" charset="0"/>
              </a:rPr>
              <a:t>只有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zip/tar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  <a:cs typeface="Courier New" panose="02070309020205020404" pitchFamily="49" charset="0"/>
              </a:rPr>
              <a:t>文件可以被解压缩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.extractall(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base_dir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return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os.path.join(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base_dir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folder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if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folder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else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data_dir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def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宋体" panose="02010600030101010101" pitchFamily="2" charset="-122"/>
                <a:ea typeface="JetBrains Mono"/>
              </a:rPr>
              <a:t>download_all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():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for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in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DATA_HUB: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    download(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JetBrains Mono"/>
              </a:rPr>
              <a:t>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DATA_HUB[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'kaggle_house_train'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] = (  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DATA_URL 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'kaggle_house_pred_train.csv'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'585e9cc93e70b39160e7921475f9bcd7d31219ce'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DATA_HUB[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'kaggle_house_test'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] = (  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DATA_URL 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'kaggle_house_pred_test.csv'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'fa19780a7b011d9b009e8bff8e99922a8ee2eb90'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train_data = pd.read_csv(download(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'kaggle_house_train'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test_data = pd.read_csv(download(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'kaggle_house_test'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JetBrains Mono"/>
              </a:rPr>
              <a:t>print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(train_data.shape)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JetBrains Mono"/>
              </a:rPr>
              <a:t>print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(test_data.shape)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0C23B5-FC7C-D02A-30B0-788E4661154F}"/>
              </a:ext>
            </a:extLst>
          </p:cNvPr>
          <p:cNvSpPr txBox="1"/>
          <p:nvPr/>
        </p:nvSpPr>
        <p:spPr>
          <a:xfrm>
            <a:off x="5236779" y="1184845"/>
            <a:ext cx="3765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</a:rPr>
              <a:t>讲表中</a:t>
            </a:r>
            <a:r>
              <a:rPr lang="en-US" altLang="zh-CN" dirty="0">
                <a:latin typeface="宋体" panose="02010600030101010101" pitchFamily="2" charset="-122"/>
              </a:rPr>
              <a:t>ID</a:t>
            </a:r>
            <a:r>
              <a:rPr lang="zh-CN" altLang="en-US" dirty="0">
                <a:latin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</a:rPr>
              <a:t>saleprice</a:t>
            </a:r>
            <a:r>
              <a:rPr lang="zh-CN" altLang="en-US" dirty="0">
                <a:latin typeface="宋体" panose="02010600030101010101" pitchFamily="2" charset="-122"/>
              </a:rPr>
              <a:t>列不参与计算的数据移除并对数值类数据进行</a:t>
            </a:r>
            <a:r>
              <a:rPr lang="en-US" altLang="zh-CN" dirty="0">
                <a:latin typeface="宋体" panose="02010600030101010101" pitchFamily="2" charset="-122"/>
              </a:rPr>
              <a:t>Z-score</a:t>
            </a:r>
            <a:r>
              <a:rPr lang="zh-CN" altLang="en-US" dirty="0">
                <a:latin typeface="宋体" panose="02010600030101010101" pitchFamily="2" charset="-122"/>
              </a:rPr>
              <a:t>处理，并将缺失值置为</a:t>
            </a:r>
            <a:r>
              <a:rPr lang="en-US" altLang="zh-CN" dirty="0">
                <a:latin typeface="宋体" panose="02010600030101010101" pitchFamily="2" charset="-122"/>
              </a:rPr>
              <a:t>0.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240071-6C51-22E1-1044-D0F1D22A8856}"/>
              </a:ext>
            </a:extLst>
          </p:cNvPr>
          <p:cNvSpPr txBox="1"/>
          <p:nvPr/>
        </p:nvSpPr>
        <p:spPr>
          <a:xfrm>
            <a:off x="10135858" y="1184845"/>
            <a:ext cx="4112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</a:rPr>
              <a:t>对字符串类数据值进行</a:t>
            </a:r>
            <a:r>
              <a:rPr lang="en-US" altLang="zh-CN" dirty="0">
                <a:latin typeface="宋体" panose="02010600030101010101" pitchFamily="2" charset="-122"/>
              </a:rPr>
              <a:t>ONE-HOT</a:t>
            </a:r>
            <a:r>
              <a:rPr lang="zh-CN" altLang="en-US" dirty="0">
                <a:latin typeface="宋体" panose="02010600030101010101" pitchFamily="2" charset="-122"/>
              </a:rPr>
              <a:t>编码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并将所有数据转换为</a:t>
            </a:r>
            <a:r>
              <a:rPr lang="en-US" altLang="zh-CN" dirty="0">
                <a:latin typeface="宋体" panose="02010600030101010101" pitchFamily="2" charset="-122"/>
              </a:rPr>
              <a:t>32</a:t>
            </a:r>
            <a:r>
              <a:rPr lang="zh-CN" altLang="en-US" dirty="0">
                <a:latin typeface="宋体" panose="02010600030101010101" pitchFamily="2" charset="-122"/>
              </a:rPr>
              <a:t>位浮点数最后打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印出最终数据集的形状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9C90623-9217-204F-B6A3-D5EE6C9EA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687" y="2188615"/>
            <a:ext cx="3683698" cy="13388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代码：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all_features = pd.concat((train_data.iloc[:,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:-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], test_data.iloc[:,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:]))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numeric_features = all_features.dtypes[all_features.dtypes !=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JetBrains Mono"/>
              </a:rPr>
              <a:t>'object'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].index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all_features[numeric_features] = all_features[numeric_features].apply(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lambda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x: (x - x.mean()) / (x.std()))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all_features[numeric_features] = all_features[numeric_features].fillna(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2AE9E9DE-18C5-D5F7-7570-0FFB92C38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5858" y="2144685"/>
            <a:ext cx="4413888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代码：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all_features = pd.get_dummies(all_features,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JetBrains Mono"/>
              </a:rPr>
              <a:t>dummy_na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宋体" panose="02010600030101010101" pitchFamily="2" charset="-122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JetBrains Mono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(all_features.shape)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n_train = train_data.shape[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train_features = torch.tensor(all_features[:n_train].values.astype(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JetBrains Mono"/>
              </a:rPr>
              <a:t>float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JetBrains Mono"/>
              </a:rPr>
              <a:t>dtype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=torch.float32)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test_features = torch.tensor(all_features[n_train:].values.astype(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JetBrains Mono"/>
              </a:rPr>
              <a:t>float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JetBrains Mono"/>
              </a:rPr>
              <a:t>dtype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=torch.float32)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train_labels = torch.tensor(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train_data.SalePrice.values.astype(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JetBrains Mono"/>
              </a:rPr>
              <a:t>float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).reshape(-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),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JetBrains Mono"/>
              </a:rPr>
              <a:t>dtype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=torch.float32)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0895A1-00AE-ABD2-07F0-515FDEE0C0EF}"/>
              </a:ext>
            </a:extLst>
          </p:cNvPr>
          <p:cNvSpPr txBox="1"/>
          <p:nvPr/>
        </p:nvSpPr>
        <p:spPr>
          <a:xfrm>
            <a:off x="10135858" y="3611640"/>
            <a:ext cx="3113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</a:rPr>
              <a:t>最终数据集形状</a:t>
            </a:r>
            <a:r>
              <a:rPr lang="en-US" altLang="zh-CN" dirty="0">
                <a:latin typeface="宋体" panose="02010600030101010101" pitchFamily="2" charset="-122"/>
              </a:rPr>
              <a:t>(2919, 330)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CN" altLang="en-US" sz="2400" dirty="0">
                <a:solidFill>
                  <a:srgbClr val="030303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模型选择</a:t>
            </a:r>
            <a:r>
              <a:rPr lang="en-US" sz="2400" dirty="0">
                <a:solidFill>
                  <a:srgbClr val="030303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：</a:t>
            </a:r>
            <a:r>
              <a:rPr lang="zh-CN" altLang="en-US" sz="2400" dirty="0">
                <a:solidFill>
                  <a:srgbClr val="030303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线性回归</a:t>
            </a:r>
            <a:endParaRPr lang="en-US" sz="2400" dirty="0">
              <a:latin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1DE470-A031-227A-5756-8FB5DB624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8" y="478561"/>
            <a:ext cx="396222" cy="4009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1655EB-C03A-D260-F215-7DF8632671D9}"/>
              </a:ext>
            </a:extLst>
          </p:cNvPr>
          <p:cNvSpPr txBox="1"/>
          <p:nvPr/>
        </p:nvSpPr>
        <p:spPr>
          <a:xfrm>
            <a:off x="444836" y="478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A024C6-F3D3-85A8-80CD-E1B1FBE53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79" y="894421"/>
            <a:ext cx="2930400" cy="18312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模型和损失函数构建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代码：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Arial Unicode MS" panose="020B0604020202020204" pitchFamily="34" charset="-122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get_net():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net = nn.Sequential(nn.Linear(in_features,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net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log_rmse(net, features, labels):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clipped_preds = torch.clamp(net(features),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float(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'inf'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rmse = torch.sqrt(loss(torch.log(clipped_preds),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               torch.log(labels)))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rmse.item()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6AA1812-5A66-61AB-FE99-BE788E848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79" y="2905318"/>
            <a:ext cx="3450364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模型训练函数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train(net, train_features, train_labels, test_features, test_labels,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num_epochs, learning_rate, weight_decay, batch_size):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train_ls, test_ls = [], []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train_iter = d2l.load_array((train_features, train_labels), batch_size)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这里使用的是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  <a:t>Adam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优化算法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optimizer = torch.optim.Adam(net.parameters(),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                     lr=learning_rate,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                     weight_decay=weight_decay)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epoch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range(num_epochs):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X, y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train_iter: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optimizer.zero_grad()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l = loss(net(X), y)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l.backward()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optimizer.step()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train_ls.append(log_rmse(net, train_features, train_labels))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test_labels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is not None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test_ls.append(log_rmse(net, test_features, test_labels))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train_ls, test_ls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4FBEA64-BF4F-B7B5-A232-EAD37F79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79" y="6108548"/>
            <a:ext cx="3650400" cy="1000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3.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参数定义和</a:t>
            </a:r>
            <a:r>
              <a:rPr lang="zh-CN" altLang="en-US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模型训练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 panose="020B0604020202020204" pitchFamily="34" charset="-122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k, num_epochs, lr, weight_decay, batch_size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5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5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64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train_l, valid_l = k_fold(k, train_features, train_labels, num_epochs, lr, weight_decay, batch_size)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print(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f'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k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折验证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平均训练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log rmse: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float(train_l)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, '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f'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平均验证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log rmse: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float(valid_l)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7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模型架构与训练策略</a:t>
            </a:r>
            <a:endParaRPr lang="en-US" sz="4450" dirty="0">
              <a:latin typeface="宋体" panose="02010600030101010101" pitchFamily="2" charset="-122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04" y="10638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8094" y="117018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K折交叉验证</a:t>
            </a:r>
            <a:endParaRPr lang="en-US" sz="2200" dirty="0">
              <a:latin typeface="宋体" panose="02010600030101010101" pitchFamily="2" charset="-122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107" y="10638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57083" y="127651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Adam优化器</a:t>
            </a:r>
            <a:endParaRPr lang="en-US" sz="2200" dirty="0">
              <a:latin typeface="宋体" panose="02010600030101010101" pitchFamily="2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557082" y="4138587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作用：可以动态调整每个参数的学习率</a:t>
            </a:r>
            <a:endParaRPr lang="en-US" sz="1750" dirty="0">
              <a:latin typeface="宋体" panose="02010600030101010101" pitchFamily="2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E1BCBC7-5713-F59C-9059-587F1C753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140" y="1619024"/>
            <a:ext cx="3422660" cy="53553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代码：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get_k_fold_data(k, i, X, y):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assert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k &gt;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fold_size = X.shape[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 // k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X_train, y_train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None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None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    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j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range(k):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idx = slice(j * fold_size, (j +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 * fold_size)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X_part, y_part = X[idx, :], y[idx]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j == i: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X_valid, y_valid = X_part, y_part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elif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X_train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is None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X_train, y_train = X_part, y_part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else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X_train = torch.cat([X_train, X_part],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y_train = torch.cat([y_train, y_part],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X_train, y_train, X_valid, y_valid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k_fold(k, X_train, y_train, num_epochs, learning_rate, weight_decay,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batch_size):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train_l_sum, valid_l_sum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i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range(k):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data = get_k_fold_data(k, i, X_train, y_train)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net = get_net()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train_ls, valid_ls = train(net, *data, num_epochs, learning_rate,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                       weight_decay, batch_size)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train_l_sum += train_ls[-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valid_l_sum += valid_ls[-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i ==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d2l.plot(list(range(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num_epochs +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)), [train_ls, valid_ls],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         xlabel=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'epoch'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ylabel=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'rmse'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xlim=[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num_epochs],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         legend=[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'train'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'valid'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], yscale=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'log'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print(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f'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折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i +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，训练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log rmse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float(train_ls[-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, '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  f'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验证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log rmse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float(valid_ls[-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train_l_sum / k, valid_l_sum / k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3DD0FC-E006-1FE8-CAB3-92B5EA468A6E}"/>
              </a:ext>
            </a:extLst>
          </p:cNvPr>
          <p:cNvSpPr txBox="1"/>
          <p:nvPr/>
        </p:nvSpPr>
        <p:spPr>
          <a:xfrm>
            <a:off x="1451280" y="6981070"/>
            <a:ext cx="3034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作用：提高模型的泛化能力，提高数据的利用率，减少数据随机划分的影响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4025FB-AF2D-6374-6C5E-46273B9190FA}"/>
              </a:ext>
            </a:extLst>
          </p:cNvPr>
          <p:cNvSpPr txBox="1"/>
          <p:nvPr/>
        </p:nvSpPr>
        <p:spPr>
          <a:xfrm>
            <a:off x="6464380" y="1762202"/>
            <a:ext cx="229195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 </a:t>
            </a:r>
            <a:r>
              <a:rPr lang="zh-CN" altLang="en-US" sz="1200" dirty="0"/>
              <a:t>代码：</a:t>
            </a:r>
            <a:endParaRPr lang="en-US" altLang="zh-CN" sz="1200" dirty="0"/>
          </a:p>
          <a:p>
            <a:r>
              <a:rPr lang="en-US" altLang="zh-CN" sz="1200" dirty="0"/>
              <a:t>train_iter = d2l.load_array((</a:t>
            </a:r>
            <a:r>
              <a:rPr lang="en-US" altLang="zh-CN" sz="1200" dirty="0" err="1"/>
              <a:t>train_features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train_labels</a:t>
            </a:r>
            <a:r>
              <a:rPr lang="en-US" altLang="zh-CN" sz="1200" dirty="0"/>
              <a:t>), </a:t>
            </a:r>
            <a:r>
              <a:rPr lang="en-US" altLang="zh-CN" sz="1200" dirty="0" err="1"/>
              <a:t>batch_size</a:t>
            </a:r>
            <a:r>
              <a:rPr lang="en-US" altLang="zh-CN" sz="1200" dirty="0"/>
              <a:t>)</a:t>
            </a:r>
          </a:p>
          <a:p>
            <a:r>
              <a:rPr lang="en-US" altLang="zh-CN" sz="1200" dirty="0"/>
              <a:t>optimizer = </a:t>
            </a:r>
            <a:r>
              <a:rPr lang="en-US" altLang="zh-CN" sz="1200" dirty="0" err="1"/>
              <a:t>torch.optim.Adam</a:t>
            </a:r>
            <a:r>
              <a:rPr lang="en-US" altLang="zh-CN" sz="1200" dirty="0"/>
              <a:t>(</a:t>
            </a:r>
            <a:r>
              <a:rPr lang="en-US" altLang="zh-CN" sz="1200" dirty="0" err="1"/>
              <a:t>net.parameters</a:t>
            </a:r>
            <a:r>
              <a:rPr lang="en-US" altLang="zh-CN" sz="1200" dirty="0"/>
              <a:t>(),</a:t>
            </a:r>
          </a:p>
          <a:p>
            <a:r>
              <a:rPr lang="en-US" altLang="zh-CN" sz="1200" dirty="0"/>
              <a:t>                                 </a:t>
            </a:r>
            <a:r>
              <a:rPr lang="en-US" altLang="zh-CN" sz="1200" dirty="0" err="1"/>
              <a:t>lr</a:t>
            </a:r>
            <a:r>
              <a:rPr lang="en-US" altLang="zh-CN" sz="1200" dirty="0"/>
              <a:t>=</a:t>
            </a:r>
            <a:r>
              <a:rPr lang="en-US" altLang="zh-CN" sz="1200" dirty="0" err="1"/>
              <a:t>learning_rate</a:t>
            </a:r>
            <a:r>
              <a:rPr lang="en-US" altLang="zh-CN" sz="1200" dirty="0"/>
              <a:t>,</a:t>
            </a:r>
          </a:p>
          <a:p>
            <a:r>
              <a:rPr lang="en-US" altLang="zh-CN" sz="1200" dirty="0"/>
              <a:t>                                 </a:t>
            </a:r>
            <a:r>
              <a:rPr lang="en-US" altLang="zh-CN" sz="1200" dirty="0" err="1"/>
              <a:t>weight_decay</a:t>
            </a:r>
            <a:r>
              <a:rPr lang="en-US" altLang="zh-CN" sz="1200" dirty="0"/>
              <a:t>=</a:t>
            </a:r>
            <a:r>
              <a:rPr lang="en-US" altLang="zh-CN" sz="1200" dirty="0" err="1"/>
              <a:t>weight_decay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208C48-0651-84FF-A45A-8BC832E1F812}"/>
              </a:ext>
            </a:extLst>
          </p:cNvPr>
          <p:cNvSpPr txBox="1"/>
          <p:nvPr/>
        </p:nvSpPr>
        <p:spPr>
          <a:xfrm>
            <a:off x="504000" y="3528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可视化结果输出：</a:t>
            </a:r>
          </a:p>
        </p:txBody>
      </p:sp>
      <p:pic>
        <p:nvPicPr>
          <p:cNvPr id="4" name="图片 3" descr="图表, 直方图&#10;&#10;AI 生成的内容可能不正确。">
            <a:extLst>
              <a:ext uri="{FF2B5EF4-FFF2-40B4-BE49-F238E27FC236}">
                <a16:creationId xmlns:a16="http://schemas.microsoft.com/office/drawing/2014/main" id="{1BD65015-1ED0-D923-FC75-DF903D84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5" y="722132"/>
            <a:ext cx="3333750" cy="2381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F9B2DE-EEF1-A736-BE7F-156C4AF61B80}"/>
              </a:ext>
            </a:extLst>
          </p:cNvPr>
          <p:cNvSpPr txBox="1"/>
          <p:nvPr/>
        </p:nvSpPr>
        <p:spPr>
          <a:xfrm>
            <a:off x="1303796" y="3236814"/>
            <a:ext cx="321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 err="1"/>
              <a:t>rmse</a:t>
            </a:r>
            <a:r>
              <a:rPr lang="zh-CN" altLang="en-US" dirty="0"/>
              <a:t>随</a:t>
            </a:r>
            <a:r>
              <a:rPr lang="en-US" altLang="zh-CN" dirty="0"/>
              <a:t>epoch</a:t>
            </a:r>
            <a:r>
              <a:rPr lang="zh-CN" altLang="en-US" dirty="0"/>
              <a:t>变化过程训练集和验证集的差距</a:t>
            </a:r>
          </a:p>
        </p:txBody>
      </p:sp>
      <p:pic>
        <p:nvPicPr>
          <p:cNvPr id="7" name="图片 6" descr="图表, 直方图&#10;&#10;AI 生成的内容可能不正确。">
            <a:extLst>
              <a:ext uri="{FF2B5EF4-FFF2-40B4-BE49-F238E27FC236}">
                <a16:creationId xmlns:a16="http://schemas.microsoft.com/office/drawing/2014/main" id="{CE28A073-EC36-03F1-ABD5-E7B0B712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094" y="537466"/>
            <a:ext cx="4693382" cy="28160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2FD65B-162F-A99A-D48A-BF824F9866B8}"/>
              </a:ext>
            </a:extLst>
          </p:cNvPr>
          <p:cNvSpPr txBox="1"/>
          <p:nvPr/>
        </p:nvSpPr>
        <p:spPr>
          <a:xfrm>
            <a:off x="8801947" y="323681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r>
              <a:rPr lang="zh-CN" altLang="en-US" dirty="0"/>
              <a:t>：房价频率的分布图</a:t>
            </a:r>
          </a:p>
        </p:txBody>
      </p:sp>
      <p:pic>
        <p:nvPicPr>
          <p:cNvPr id="10" name="图片 9" descr="图表&#10;&#10;AI 生成的内容可能不正确。">
            <a:extLst>
              <a:ext uri="{FF2B5EF4-FFF2-40B4-BE49-F238E27FC236}">
                <a16:creationId xmlns:a16="http://schemas.microsoft.com/office/drawing/2014/main" id="{32942B2F-A9AC-0388-3E6E-F60788C54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22" y="3883145"/>
            <a:ext cx="4847129" cy="32314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5262C3E-A677-E7DC-FA63-0CFEC1C7C7D1}"/>
              </a:ext>
            </a:extLst>
          </p:cNvPr>
          <p:cNvSpPr txBox="1"/>
          <p:nvPr/>
        </p:nvSpPr>
        <p:spPr>
          <a:xfrm>
            <a:off x="987897" y="7138136"/>
            <a:ext cx="457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3</a:t>
            </a:r>
            <a:r>
              <a:rPr lang="zh-CN" altLang="en-US" dirty="0"/>
              <a:t>：影响房价的变量权重排名热图</a:t>
            </a:r>
            <a:r>
              <a:rPr lang="en-US" altLang="zh-CN" dirty="0"/>
              <a:t>(</a:t>
            </a:r>
            <a:r>
              <a:rPr lang="zh-CN" altLang="en-US" dirty="0"/>
              <a:t>前</a:t>
            </a:r>
            <a:r>
              <a:rPr lang="en-US" altLang="zh-CN" dirty="0"/>
              <a:t>15</a:t>
            </a:r>
            <a:r>
              <a:rPr lang="zh-CN" altLang="en-US" dirty="0"/>
              <a:t>名）</a:t>
            </a:r>
          </a:p>
        </p:txBody>
      </p:sp>
      <p:pic>
        <p:nvPicPr>
          <p:cNvPr id="13" name="图片 12" descr="图表, 散点图&#10;&#10;AI 生成的内容可能不正确。">
            <a:extLst>
              <a:ext uri="{FF2B5EF4-FFF2-40B4-BE49-F238E27FC236}">
                <a16:creationId xmlns:a16="http://schemas.microsoft.com/office/drawing/2014/main" id="{7E708F6A-E60C-7FC4-878F-4333DDC05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303" y="3559979"/>
            <a:ext cx="6172200" cy="41148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9E334C0-4B6E-CFB0-B612-0A60480D7E59}"/>
              </a:ext>
            </a:extLst>
          </p:cNvPr>
          <p:cNvSpPr txBox="1"/>
          <p:nvPr/>
        </p:nvSpPr>
        <p:spPr>
          <a:xfrm>
            <a:off x="8690847" y="7658595"/>
            <a:ext cx="427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：房价与排名前几的变量的关系图示</a:t>
            </a:r>
          </a:p>
        </p:txBody>
      </p:sp>
    </p:spTree>
    <p:extLst>
      <p:ext uri="{BB962C8B-B14F-4D97-AF65-F5344CB8AC3E}">
        <p14:creationId xmlns:p14="http://schemas.microsoft.com/office/powerpoint/2010/main" val="19897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41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实验结果与预测输出</a:t>
            </a:r>
            <a:endParaRPr lang="en-US" sz="4450" dirty="0">
              <a:latin typeface="宋体" panose="02010600030101010101" pitchFamily="2" charset="-122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93112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训练过程可视化</a:t>
            </a:r>
            <a:endParaRPr lang="en-US" sz="2200" dirty="0">
              <a:latin typeface="宋体" panose="02010600030101010101" pitchFamily="2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20604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训练/验证误差曲线。</a:t>
            </a:r>
            <a:endParaRPr lang="en-US" sz="1750" dirty="0">
              <a:latin typeface="宋体" panose="02010600030101010101" pitchFamily="2" charset="-122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89311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最终表现</a:t>
            </a:r>
            <a:endParaRPr lang="en-US" sz="2200" dirty="0">
              <a:latin typeface="宋体" panose="02010600030101010101" pitchFamily="2" charset="-122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893112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结果文件生成</a:t>
            </a:r>
            <a:endParaRPr lang="en-US" sz="2200" dirty="0">
              <a:latin typeface="宋体" panose="02010600030101010101" pitchFamily="2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submission.to_csv。</a:t>
            </a:r>
            <a:endParaRPr lang="en-US" sz="1750" dirty="0">
              <a:latin typeface="宋体" panose="02010600030101010101" pitchFamily="2" charset="-122"/>
            </a:endParaRPr>
          </a:p>
        </p:txBody>
      </p:sp>
      <p:pic>
        <p:nvPicPr>
          <p:cNvPr id="14" name="图片 13" descr="文本&#10;&#10;AI 生成的内容可能不正确。">
            <a:extLst>
              <a:ext uri="{FF2B5EF4-FFF2-40B4-BE49-F238E27FC236}">
                <a16:creationId xmlns:a16="http://schemas.microsoft.com/office/drawing/2014/main" id="{38BB8ACA-0DA2-80E0-1EE2-C6E85F2F8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171" y="6628152"/>
            <a:ext cx="3673757" cy="9925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改进方向：模型与特征层面</a:t>
            </a:r>
            <a:endParaRPr lang="en-US" sz="4450" dirty="0">
              <a:latin typeface="宋体" panose="02010600030101010101" pitchFamily="2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74658" y="2792135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1</a:t>
            </a:r>
            <a:endParaRPr lang="en-US" sz="2650" dirty="0">
              <a:latin typeface="宋体" panose="02010600030101010101" pitchFamily="2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模型层面</a:t>
            </a:r>
            <a:endParaRPr lang="en-US" sz="2200" dirty="0">
              <a:latin typeface="宋体" panose="02010600030101010101" pitchFamily="2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尝试多层神经网络/树模型。</a:t>
            </a:r>
            <a:endParaRPr lang="en-US" sz="1750" dirty="0">
              <a:latin typeface="宋体" panose="02010600030101010101" pitchFamily="2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57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2</a:t>
            </a:r>
            <a:endParaRPr lang="en-US" sz="2650" dirty="0">
              <a:latin typeface="宋体" panose="02010600030101010101" pitchFamily="2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特征层面</a:t>
            </a:r>
            <a:endParaRPr lang="en-US" sz="2200" dirty="0">
              <a:latin typeface="宋体" panose="02010600030101010101" pitchFamily="2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特征交叉/非线性变换。</a:t>
            </a:r>
            <a:endParaRPr lang="en-US" sz="1750" dirty="0">
              <a:latin typeface="宋体" panose="02010600030101010101" pitchFamily="2" charset="-122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32034" y="5859661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3</a:t>
            </a:r>
            <a:endParaRPr lang="en-US" sz="2650" dirty="0">
              <a:latin typeface="宋体" panose="02010600030101010101" pitchFamily="2" charset="-122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训练策略</a:t>
            </a:r>
            <a:endParaRPr lang="en-US" sz="2200" dirty="0">
              <a:latin typeface="宋体" panose="02010600030101010101" pitchFamily="2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学习率调度/早停法。</a:t>
            </a:r>
            <a:endParaRPr lang="en-US" sz="175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宋体" panose="02010600030101010101" pitchFamily="2" charset="-122"/>
                <a:ea typeface="宋体" panose="02010600030101010101" pitchFamily="2" charset="-122"/>
                <a:cs typeface="DM Sans Semi Bold" pitchFamily="34" charset="-120"/>
              </a:rPr>
              <a:t>总结与建议</a:t>
            </a:r>
            <a:endParaRPr lang="en-US" sz="4450" dirty="0">
              <a:latin typeface="宋体" panose="02010600030101010101" pitchFamily="2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通过结构化设计，PPT呈现</a:t>
            </a:r>
            <a:r>
              <a:rPr lang="zh-CN" alt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了</a:t>
            </a:r>
            <a:r>
              <a:rPr lang="en-US" sz="1750" dirty="0" err="1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代码技术要点与价值。每页突出核心观点，配合代码和可视化图表增强表现力。持续优化模型与特征，提升预测精度</a:t>
            </a:r>
            <a:r>
              <a:rPr lang="en-US" sz="1750" dirty="0">
                <a:solidFill>
                  <a:srgbClr val="464646"/>
                </a:solidFill>
                <a:latin typeface="宋体" panose="02010600030101010101" pitchFamily="2" charset="-122"/>
                <a:ea typeface="宋体" panose="02010600030101010101" pitchFamily="2" charset="-122"/>
                <a:cs typeface="Inter Medium" pitchFamily="34" charset="-120"/>
              </a:rPr>
              <a:t>。</a:t>
            </a:r>
            <a:endParaRPr lang="en-US" sz="175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1343</TotalTime>
  <Words>2209</Words>
  <Application>Microsoft Office PowerPoint</Application>
  <PresentationFormat>自定义</PresentationFormat>
  <Paragraphs>84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Courier New</vt:lpstr>
      <vt:lpstr>宋体</vt:lpstr>
      <vt:lpstr>Arial Unicode MS</vt:lpstr>
      <vt:lpstr>Arial</vt:lpstr>
      <vt:lpstr>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Green</cp:lastModifiedBy>
  <cp:revision>5</cp:revision>
  <dcterms:created xsi:type="dcterms:W3CDTF">2025-02-10T07:00:29Z</dcterms:created>
  <dcterms:modified xsi:type="dcterms:W3CDTF">2025-02-16T10:01:01Z</dcterms:modified>
</cp:coreProperties>
</file>